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Arimo" panose="020B0604020202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re Sans DS 1" panose="020B0803030302020204" pitchFamily="34" charset="77"/>
      <p:regular r:id="rId46"/>
      <p:bold r:id="rId47"/>
    </p:embeddedFont>
    <p:embeddedFont>
      <p:font typeface="Core Sans DS 2" panose="020F0503030302020204" pitchFamily="34" charset="77"/>
      <p:regular r:id="rId48"/>
    </p:embeddedFont>
    <p:embeddedFont>
      <p:font typeface="Montserrat Extra-Bold" pitchFamily="2" charset="77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9" autoAdjust="0"/>
    <p:restoredTop sz="94652" autoAdjust="0"/>
  </p:normalViewPr>
  <p:slideViewPr>
    <p:cSldViewPr>
      <p:cViewPr varScale="1">
        <p:scale>
          <a:sx n="89" d="100"/>
          <a:sy n="89" d="100"/>
        </p:scale>
        <p:origin x="2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3B9E6-03F6-9A4E-80C1-2EF62ADB841A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3201B-D2D0-D149-A4BB-28C1003FC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7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3201B-D2D0-D149-A4BB-28C1003FC1F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39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2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1MknaGh3fw?start=7&amp;feature=oembed" TargetMode="Externa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jpe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2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xBEtO2pSWg?start=5&amp;feature=oembed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1.jpe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7OXDM_F1qI?start=3&amp;feature=oembed" TargetMode="Externa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12.sv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0uiWufWSmU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9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9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9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41002"/>
            <a:ext cx="16232579" cy="5160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16053" y="7287022"/>
            <a:ext cx="3745226" cy="1901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1535" y="7287022"/>
            <a:ext cx="3890412" cy="19065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1422" y="7288426"/>
            <a:ext cx="1905156" cy="19051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92370" y="9565584"/>
            <a:ext cx="1268909" cy="35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84389"/>
                </a:solidFill>
                <a:latin typeface="Core Sans DS 1"/>
              </a:rPr>
              <a:t>lidenz.com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101" b="29101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84" b="798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84" b="7984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354787" y="8893175"/>
            <a:ext cx="19315077" cy="9488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94102" y="9248775"/>
            <a:ext cx="144997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Group Courses: Maximum group size - 12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3463" y="5290984"/>
            <a:ext cx="5900687" cy="2912806"/>
            <a:chOff x="0" y="0"/>
            <a:chExt cx="7867583" cy="38837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977" b="12977"/>
            <a:stretch>
              <a:fillRect/>
            </a:stretch>
          </p:blipFill>
          <p:spPr>
            <a:xfrm>
              <a:off x="0" y="0"/>
              <a:ext cx="7867583" cy="388374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440" y="2646958"/>
            <a:ext cx="11170023" cy="5827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7537" t="20939" r="14642"/>
          <a:stretch>
            <a:fillRect/>
          </a:stretch>
        </p:blipFill>
        <p:spPr>
          <a:xfrm>
            <a:off x="12063463" y="2776836"/>
            <a:ext cx="5900687" cy="23666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93440" y="1466850"/>
            <a:ext cx="6342641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country or region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3440" y="504825"/>
            <a:ext cx="70846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84389"/>
                </a:solidFill>
                <a:latin typeface="Montserrat Extra-Bold"/>
              </a:rPr>
              <a:t>Liden &amp; Denz St. Petersburg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3463" y="1466850"/>
            <a:ext cx="3890722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8" name="Online Media 7" descr="Learn Russian with passion at the new Liden &amp; Denz campus in St.Petersburg">
            <a:hlinkClick r:id="" action="ppaction://media"/>
            <a:extLst>
              <a:ext uri="{FF2B5EF4-FFF2-40B4-BE49-F238E27FC236}">
                <a16:creationId xmlns:a16="http://schemas.microsoft.com/office/drawing/2014/main" id="{0BF1EA14-7BA4-754F-9146-47FE2C7903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986" y="830424"/>
            <a:ext cx="14324027" cy="809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391" y="1498599"/>
            <a:ext cx="7763638" cy="697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Founded in 1147 by Yuri Dolgoruki </a:t>
            </a:r>
          </a:p>
          <a:p>
            <a:pPr marL="863598" lvl="1" indent="-431799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Recommenced as a capital after the October Revolution </a:t>
            </a:r>
          </a:p>
          <a:p>
            <a:pPr marL="863598" lvl="1" indent="-431799" algn="l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Largest city in Europe with estimated population of 14 million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3440" y="650874"/>
            <a:ext cx="4334638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Moscow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1121" r="21121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5292" r="25292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7103" r="27103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8648" r="18648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826" b="1382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140" r="5140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679" r="20679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4468" b="4468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8421" t="14292" r="31475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7146" y="8893175"/>
            <a:ext cx="841835" cy="11084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41199" y="8893175"/>
            <a:ext cx="2194883" cy="11084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5343" y="2831076"/>
            <a:ext cx="7763638" cy="471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Less than 5 minutes walk from the Belorusskaya Metro Station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6 classrooms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Wall-mounted LCD screens in all classrooms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Free coffee &amp; tea </a:t>
            </a:r>
          </a:p>
          <a:p>
            <a:pPr marL="755651" lvl="1" indent="-377825" algn="l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Free WiFi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3440" y="649338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Liden &amp; Denz Moscow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101" b="29101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05" b="7905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0221" b="10221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354787" y="8893175"/>
            <a:ext cx="19315077" cy="9488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94102" y="9248775"/>
            <a:ext cx="144997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Group Courses: Maximum group size - 12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84503" y="5143500"/>
            <a:ext cx="5628544" cy="2871985"/>
            <a:chOff x="0" y="0"/>
            <a:chExt cx="7504726" cy="38293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796" b="20761"/>
            <a:stretch>
              <a:fillRect/>
            </a:stretch>
          </p:blipFill>
          <p:spPr>
            <a:xfrm>
              <a:off x="0" y="0"/>
              <a:ext cx="7504726" cy="382931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472"/>
          <a:stretch>
            <a:fillRect/>
          </a:stretch>
        </p:blipFill>
        <p:spPr>
          <a:xfrm>
            <a:off x="311052" y="2551474"/>
            <a:ext cx="11389576" cy="55518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463" y="2551474"/>
            <a:ext cx="5749584" cy="25920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93440" y="1466850"/>
            <a:ext cx="6342641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country or region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3440" y="504825"/>
            <a:ext cx="70846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84389"/>
                </a:solidFill>
                <a:latin typeface="Montserrat Extra-Bold"/>
              </a:rPr>
              <a:t>Liden &amp; Denz Moscow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3463" y="1466850"/>
            <a:ext cx="3890722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4" name="Online Media 3" descr="Learn Russian in Moscow with Liden &amp; Denz">
            <a:hlinkClick r:id="" action="ppaction://media"/>
            <a:extLst>
              <a:ext uri="{FF2B5EF4-FFF2-40B4-BE49-F238E27FC236}">
                <a16:creationId xmlns:a16="http://schemas.microsoft.com/office/drawing/2014/main" id="{25F59214-83E0-2447-83BD-F7C2BBA610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571500"/>
            <a:ext cx="15509733" cy="876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391" y="1228725"/>
            <a:ext cx="8023413" cy="802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Riga is the capital of Latvia and the largest city of the Baltic republics. </a:t>
            </a:r>
          </a:p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Latvia gained independence from the Soviet Union in 1991. In 2004 the country joined the European Union. </a:t>
            </a:r>
          </a:p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Riga is the only city outside Russia, Ukraine and Belarus with a clear majority of Russian speakers. </a:t>
            </a:r>
          </a:p>
          <a:p>
            <a:pPr marL="755651" lvl="1" indent="-377825" algn="l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The nearby beach resort and beautiful parkland Jurmala lets everyone enjoy nature close to the city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4391" y="285750"/>
            <a:ext cx="4334638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Riga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588" r="5588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5346" r="25346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4248" r="24248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12791" b="12791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084" r="5084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1902" r="19567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734" r="20734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6089" r="35050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06368" y="1498600"/>
            <a:ext cx="7505541" cy="697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Historic locations to explore</a:t>
            </a:r>
          </a:p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Excellent facilities </a:t>
            </a:r>
          </a:p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Maximum flexibility and choice</a:t>
            </a:r>
          </a:p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Quality control </a:t>
            </a:r>
          </a:p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Accredited and inspected </a:t>
            </a:r>
          </a:p>
          <a:p>
            <a:pPr marL="863599" lvl="1" indent="-431800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The professional choice</a:t>
            </a:r>
          </a:p>
          <a:p>
            <a:pPr marL="863599" lvl="1" indent="-431800" algn="l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Examination Centres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6368" y="652463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About Liden &amp; Denz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65" b="786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62" b="462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6140" r="16140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5292" r="25292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5702" r="652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7146" y="8893175"/>
            <a:ext cx="841835" cy="11084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41199" y="8893175"/>
            <a:ext cx="2194883" cy="11084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5343" y="1232876"/>
            <a:ext cx="7763638" cy="876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The new Liden &amp; Denz Riga campus is located in the city centre on Krišjāņa Barona Iela 5 in a recently renovated landmark Art Nouveau building less than 10 minutes walking distance to Vecrīga (Old Medieval Town).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Vermane Public Gardens are just around the corner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7 classrooms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The facilities include a small lounge area plus a kitchen.  </a:t>
            </a:r>
          </a:p>
          <a:p>
            <a:pPr marL="755651" lvl="1" indent="-377825" algn="l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Free WiFi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3440" y="490585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Liden &amp; Denz Riga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84503" y="4837998"/>
            <a:ext cx="5628544" cy="3177487"/>
            <a:chOff x="0" y="0"/>
            <a:chExt cx="7504726" cy="42366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713" b="7713"/>
            <a:stretch>
              <a:fillRect/>
            </a:stretch>
          </p:blipFill>
          <p:spPr>
            <a:xfrm>
              <a:off x="0" y="0"/>
              <a:ext cx="7504726" cy="4236649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4391" y="2226537"/>
            <a:ext cx="11299071" cy="60192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463" y="2412338"/>
            <a:ext cx="5502321" cy="21303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93440" y="1466850"/>
            <a:ext cx="6342641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country or region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3440" y="504825"/>
            <a:ext cx="70846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84389"/>
                </a:solidFill>
                <a:latin typeface="Montserrat Extra-Bold"/>
              </a:rPr>
              <a:t>Liden &amp; Denz Riga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3463" y="1466850"/>
            <a:ext cx="3890722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 Mix by age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5" name="Online Media 4" descr="Learn Russian in Riga with Liden &amp; Denz">
            <a:hlinkClick r:id="" action="ppaction://media"/>
            <a:extLst>
              <a:ext uri="{FF2B5EF4-FFF2-40B4-BE49-F238E27FC236}">
                <a16:creationId xmlns:a16="http://schemas.microsoft.com/office/drawing/2014/main" id="{97CC6991-3A38-C446-9208-D5D34C13DF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93734" y="990600"/>
            <a:ext cx="14700532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795" b="579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391" y="1181100"/>
            <a:ext cx="8157228" cy="776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Founded as a fortress over 350 yrs ago</a:t>
            </a:r>
          </a:p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A home for many exiled revolutionaries</a:t>
            </a:r>
          </a:p>
          <a:p>
            <a:pPr marL="755651" lvl="1" indent="-377825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The city is located in the centre of Eurasia, on the centuries-old crossroads of trading ways between the East and the West</a:t>
            </a:r>
          </a:p>
          <a:p>
            <a:pPr marL="755651" lvl="1" indent="-377825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now - the Trans-Siberian Railway, connecting Moscow and the Russian Far East with branch lines into Mongolia, China and North Korea.</a:t>
            </a:r>
          </a:p>
          <a:p>
            <a:pPr marL="755651" lvl="1" indent="-377825" algn="l">
              <a:lnSpc>
                <a:spcPts val="57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1 hour drive from lake Baikal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4391" y="285750"/>
            <a:ext cx="674239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Irkutsk (Siberia)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420" r="5420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7056" r="17056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0734" r="20734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4750" r="14750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82382" y="-47625"/>
            <a:ext cx="7705618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2382" y="5162550"/>
            <a:ext cx="7705618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4391" y="2039620"/>
            <a:ext cx="8023413" cy="605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25-million year old reservoir of fresh water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The world’s deepest, cleanest and oldest lake; 20% of the planet’s fresh water supply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Size of Belgium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A mile deep</a:t>
            </a:r>
          </a:p>
          <a:p>
            <a:pPr marL="755651" lvl="1" indent="-377825" algn="l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Framed by breathtaking landscapes.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4391" y="648970"/>
            <a:ext cx="674239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Lake Baikal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47" b="754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20" b="1495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6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354787" y="8293100"/>
            <a:ext cx="19315077" cy="94885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2853" y="8648700"/>
            <a:ext cx="14499796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Year-round Group Courses: St.Petersburg, Moscow, Irkutsk, Riga</a:t>
            </a:r>
          </a:p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All destinations - levels offered: 8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995" r="6995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0716" r="20716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716" r="20716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0716" r="20716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4809" y="1416132"/>
            <a:ext cx="841835" cy="11084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0827" y="5750243"/>
            <a:ext cx="8079028" cy="42389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4391" y="1320882"/>
            <a:ext cx="7763638" cy="312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>
              <a:lnSpc>
                <a:spcPts val="4964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Core Sans DS 2"/>
              </a:rPr>
              <a:t>Opened in June 2017</a:t>
            </a:r>
          </a:p>
          <a:p>
            <a:pPr marL="734061" lvl="1" indent="-367031">
              <a:lnSpc>
                <a:spcPts val="4964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Arimo"/>
              </a:rPr>
              <a:t>6 classrooms</a:t>
            </a:r>
          </a:p>
          <a:p>
            <a:pPr marL="734061" lvl="1" indent="-367031">
              <a:lnSpc>
                <a:spcPts val="4964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Arimo"/>
              </a:rPr>
              <a:t>Self-study centre and student lounge </a:t>
            </a:r>
          </a:p>
          <a:p>
            <a:pPr marL="734061" lvl="1" indent="-367031">
              <a:lnSpc>
                <a:spcPts val="4964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Arimo"/>
              </a:rPr>
              <a:t>Free WiFi</a:t>
            </a:r>
          </a:p>
          <a:p>
            <a:pPr marL="734061" lvl="1" indent="-367031" algn="l">
              <a:lnSpc>
                <a:spcPts val="4964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Arimo"/>
              </a:rPr>
              <a:t>Cultural sights and eco-tourism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3440" y="494327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Liden &amp; Denz Irkutsk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5488" y="4698682"/>
            <a:ext cx="7772541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9"/>
              </a:lnSpc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Student Mix by country or region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101" b="29101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84" b="798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84" b="7984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354787" y="8893175"/>
            <a:ext cx="19315077" cy="9488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94102" y="8950325"/>
            <a:ext cx="14499796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Group Courses: Maximum group size - 6 </a:t>
            </a:r>
          </a:p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Available in February and March and for the whole summer season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25746" y="1083233"/>
            <a:ext cx="14436508" cy="81205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725" b="13274"/>
          <a:stretch>
            <a:fillRect/>
          </a:stretch>
        </p:blipFill>
        <p:spPr>
          <a:xfrm>
            <a:off x="-1180357" y="5172075"/>
            <a:ext cx="3843338" cy="51244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2" r="62"/>
          <a:stretch>
            <a:fillRect/>
          </a:stretch>
        </p:blipFill>
        <p:spPr>
          <a:xfrm>
            <a:off x="10582382" y="-47625"/>
            <a:ext cx="7705618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2" r="62"/>
          <a:stretch>
            <a:fillRect/>
          </a:stretch>
        </p:blipFill>
        <p:spPr>
          <a:xfrm>
            <a:off x="10582382" y="5162550"/>
            <a:ext cx="7705618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58718" y="5162550"/>
            <a:ext cx="3843338" cy="51244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38382" y="1475512"/>
            <a:ext cx="8023413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Free city tour upon arrival 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Social/cultural programme 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Ticket reservation desk </a:t>
            </a:r>
          </a:p>
          <a:p>
            <a:pPr marL="755651" lvl="1" indent="-377825" algn="l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Onward travel desk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1987"/>
            <a:ext cx="674239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Activities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3125" r="3124"/>
          <a:stretch>
            <a:fillRect/>
          </a:stretch>
        </p:blipFill>
        <p:spPr>
          <a:xfrm>
            <a:off x="2739181" y="5162550"/>
            <a:ext cx="3843338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769" r="4769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499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6452" r="6452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1242" r="11242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6795" r="44310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32363" t="16952" r="32363" b="16952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l="25265" r="25265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28347" b="8414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5605009" y="4657725"/>
            <a:ext cx="707798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084389"/>
                </a:solidFill>
                <a:latin typeface="Montserrat Extra-Bold"/>
              </a:rPr>
              <a:t>Activities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958" r="7958"/>
          <a:stretch>
            <a:fillRect/>
          </a:stretch>
        </p:blipFill>
        <p:spPr>
          <a:xfrm>
            <a:off x="10582382" y="-47625"/>
            <a:ext cx="7705618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712" r="4712"/>
          <a:stretch>
            <a:fillRect/>
          </a:stretch>
        </p:blipFill>
        <p:spPr>
          <a:xfrm>
            <a:off x="10582382" y="5162550"/>
            <a:ext cx="7705618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5140" r="25140"/>
          <a:stretch>
            <a:fillRect/>
          </a:stretch>
        </p:blipFill>
        <p:spPr>
          <a:xfrm>
            <a:off x="6658718" y="5162550"/>
            <a:ext cx="3843338" cy="51244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8382" y="1475512"/>
            <a:ext cx="8023413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Host-family BB &amp; HB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Shared flats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Studio Apartments</a:t>
            </a:r>
          </a:p>
          <a:p>
            <a:pPr marL="755651" lvl="1" indent="-377825" algn="l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Hotels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61987"/>
            <a:ext cx="917660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Accommodation Options</a:t>
            </a:r>
          </a:p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endParaRPr lang="en-US" sz="4999">
              <a:solidFill>
                <a:srgbClr val="084389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5493" r="5493"/>
          <a:stretch>
            <a:fillRect/>
          </a:stretch>
        </p:blipFill>
        <p:spPr>
          <a:xfrm>
            <a:off x="-1123100" y="5162550"/>
            <a:ext cx="7705618" cy="514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1552" y="90836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355" r="27355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8070" r="8070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3663" r="13663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3663" r="13663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12941" r="41131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32363" t="16952" r="32363" b="16952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l="7151" r="7151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16400" b="16400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605009" y="3686175"/>
            <a:ext cx="7077983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84389"/>
                </a:solidFill>
                <a:latin typeface="Montserrat Extra-Bold"/>
              </a:rPr>
              <a:t>Shared Flats </a:t>
            </a:r>
          </a:p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84389"/>
                </a:solidFill>
                <a:latin typeface="Montserrat Extra-Bold"/>
              </a:rPr>
              <a:t>&amp; </a:t>
            </a:r>
          </a:p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084389"/>
                </a:solidFill>
                <a:latin typeface="Montserrat Extra-Bold"/>
              </a:rPr>
              <a:t>Host Families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3462" y="1660231"/>
            <a:ext cx="8023413" cy="681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Everybody needs one (few exceptions in Latin America and Eastern Europe)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Tourist visa up to 4 weeks (one entry - no extensions)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Student visa for Schengen citizens up to 3 months (one or double entry - no extensions)</a:t>
            </a:r>
          </a:p>
          <a:p>
            <a:pPr marL="755651" lvl="1" indent="-377825" algn="l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Student visa for the rest of the world and up to one year (multiple entry)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74305" y="661987"/>
            <a:ext cx="973939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Russian Visa vs. Latvian Visa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59682" y="1660231"/>
            <a:ext cx="9144000" cy="834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Latvia is a Schengen country: most students will travel visa-free.</a:t>
            </a:r>
          </a:p>
          <a:p>
            <a:pPr marL="755651" lvl="1" indent="-377825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List of nationalities traveling visa-free up to 90 days within half a year, but requiring a residence permit for longer stays: USA, Canada, Australia, Japan, Korea, Brazil, Serbia, Croatia, etc.</a:t>
            </a:r>
          </a:p>
          <a:p>
            <a:pPr marL="755651" lvl="1" indent="-377825" algn="l">
              <a:lnSpc>
                <a:spcPts val="602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</a:rPr>
              <a:t>Others (e.g. students from Turkey and even Russians) need a student visa, which can be valid up to 90 days, or a residence permit - for longer stays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41002"/>
            <a:ext cx="16232579" cy="5160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16053" y="7287022"/>
            <a:ext cx="3745226" cy="1901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1535" y="7287022"/>
            <a:ext cx="3890412" cy="19065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1422" y="7288426"/>
            <a:ext cx="1905156" cy="19051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92370" y="9565584"/>
            <a:ext cx="1268909" cy="35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84389"/>
                </a:solidFill>
                <a:latin typeface="Core Sans DS 1"/>
              </a:rPr>
              <a:t>lidenz.com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2402" y="0"/>
            <a:ext cx="9695598" cy="10287000"/>
            <a:chOff x="0" y="0"/>
            <a:chExt cx="1292746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851" t="10425" r="15994" b="9523"/>
            <a:stretch>
              <a:fillRect/>
            </a:stretch>
          </p:blipFill>
          <p:spPr>
            <a:xfrm>
              <a:off x="0" y="0"/>
              <a:ext cx="12927464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13" b="1213"/>
            <a:stretch>
              <a:fillRect/>
            </a:stretch>
          </p:blipFill>
          <p:spPr>
            <a:xfrm>
              <a:off x="0" y="9186333"/>
              <a:ext cx="12927464" cy="452966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4391" y="1160145"/>
            <a:ext cx="7505541" cy="840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“I love Russian” is a new, illustrated textbook series created by Liden &amp; Denz and aimed at international students studying Russian.</a:t>
            </a:r>
          </a:p>
          <a:p>
            <a:pPr marL="755651" lvl="1" indent="-377825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Communicative approach to language teaching </a:t>
            </a:r>
          </a:p>
          <a:p>
            <a:pPr marL="755651" lvl="1" indent="-377825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Dynamic and modern textbook</a:t>
            </a:r>
          </a:p>
          <a:p>
            <a:pPr marL="755651" lvl="1" indent="-377825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Audio files available via QR codes</a:t>
            </a:r>
          </a:p>
          <a:p>
            <a:pPr marL="755651" lvl="1" indent="-377825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Available for A1, A2, B1 and B1+ levels </a:t>
            </a:r>
          </a:p>
          <a:p>
            <a:pPr marL="755651" lvl="1" indent="-377825" algn="l">
              <a:lnSpc>
                <a:spcPts val="514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We also offer teacher’s books and self-study materials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6368" y="285750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Teaching Materials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5231" b="25231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652" b="1265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926" t="55" r="812" b="1073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-354787" y="8893175"/>
            <a:ext cx="19315077" cy="94885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94102" y="9248775"/>
            <a:ext cx="144997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ore Sans DS 2"/>
              </a:rPr>
              <a:t>Multi-media technologies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391" y="1206541"/>
            <a:ext cx="7763638" cy="825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70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ore Sans DS 2"/>
              </a:rPr>
              <a:t>Communicative approach: students use their language skills outside the classroom from the very beginning. </a:t>
            </a:r>
          </a:p>
          <a:p>
            <a:pPr marL="690881" lvl="1" indent="-345440">
              <a:lnSpc>
                <a:spcPts val="470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ore Sans DS 2"/>
              </a:rPr>
              <a:t>We regularly take them to the streets, markets, railway stations to practice what they have just learned. </a:t>
            </a:r>
          </a:p>
          <a:p>
            <a:pPr marL="690881" lvl="1" indent="-345440">
              <a:lnSpc>
                <a:spcPts val="470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ore Sans DS 2"/>
              </a:rPr>
              <a:t>Students are exposed to different speech patterns, dialects and age groups in various places with substantial levels of noise. </a:t>
            </a:r>
          </a:p>
          <a:p>
            <a:pPr marL="690881" lvl="1" indent="-345440">
              <a:lnSpc>
                <a:spcPts val="470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ore Sans DS 2"/>
              </a:rPr>
              <a:t>Students gain confidence of speaking in non-familiar situations. </a:t>
            </a:r>
          </a:p>
          <a:p>
            <a:pPr marL="690881" lvl="1" indent="-345440" algn="l">
              <a:lnSpc>
                <a:spcPts val="470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ore Sans DS 2"/>
              </a:rPr>
              <a:t>Bonus: discovering the city under a different angle!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6368" y="285750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Outdoor teaching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140" r="5140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7985" b="17985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3618" b="1008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6290" t="14206" r="27487" b="463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391" y="1498599"/>
            <a:ext cx="7763638" cy="697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Founded in 1703 by Tsar Peter the Great on the delta of the river Neva </a:t>
            </a:r>
          </a:p>
          <a:p>
            <a:pPr marL="863598" lvl="1" indent="-431799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UNESCO World Cultural Heritage </a:t>
            </a:r>
          </a:p>
          <a:p>
            <a:pPr marL="863598" lvl="1" indent="-431799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Country’s cultural capital </a:t>
            </a:r>
          </a:p>
          <a:p>
            <a:pPr marL="863598" lvl="1" indent="-431799" algn="l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ore Sans DS 2"/>
              </a:rPr>
              <a:t>Population today: 5 Million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3440" y="650874"/>
            <a:ext cx="750554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St. Petersburg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168" r="5168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4468" b="4468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4468" b="4468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17985" b="17985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52" y="8893175"/>
            <a:ext cx="906680" cy="11084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7061" t="11071"/>
            <a:stretch>
              <a:fillRect/>
            </a:stretch>
          </p:blipFill>
          <p:spPr>
            <a:xfrm>
              <a:off x="0" y="0"/>
              <a:ext cx="12192000" cy="9059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716" r="20716"/>
            <a:stretch>
              <a:fillRect/>
            </a:stretch>
          </p:blipFill>
          <p:spPr>
            <a:xfrm>
              <a:off x="0" y="9186333"/>
              <a:ext cx="3979333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0716" r="20716"/>
            <a:stretch>
              <a:fillRect/>
            </a:stretch>
          </p:blipFill>
          <p:spPr>
            <a:xfrm>
              <a:off x="4106333" y="9186333"/>
              <a:ext cx="3979333" cy="452966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0716" r="20716"/>
            <a:stretch>
              <a:fillRect/>
            </a:stretch>
          </p:blipFill>
          <p:spPr>
            <a:xfrm>
              <a:off x="8212667" y="9186333"/>
              <a:ext cx="3979333" cy="452966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7146" y="8893175"/>
            <a:ext cx="841835" cy="11084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41199" y="8893175"/>
            <a:ext cx="2194883" cy="11084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5343" y="2443931"/>
            <a:ext cx="7763638" cy="606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10 minute walk from Ploshad Vosstania/ Mayakovskaya Metro Station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17 spacious bright classrooms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Wall-mounted LCD screens in all classrooms 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Free WiFi</a:t>
            </a:r>
          </a:p>
          <a:p>
            <a:pPr marL="755651" lvl="1" indent="-377825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Students’ lounge and self-study area </a:t>
            </a:r>
          </a:p>
          <a:p>
            <a:pPr marL="755651" lvl="1" indent="-377825" algn="l">
              <a:lnSpc>
                <a:spcPts val="535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re Sans DS 2"/>
              </a:rPr>
              <a:t>Coffee-shop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3440" y="649338"/>
            <a:ext cx="750554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Liden &amp; Denz </a:t>
            </a:r>
          </a:p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84389"/>
                </a:solidFill>
                <a:latin typeface="Montserrat Extra-Bold"/>
              </a:rPr>
              <a:t>St. Petersburg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848</Words>
  <Application>Microsoft Macintosh PowerPoint</Application>
  <PresentationFormat>Custom</PresentationFormat>
  <Paragraphs>115</Paragraphs>
  <Slides>38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Core Sans DS 2</vt:lpstr>
      <vt:lpstr>Montserrat Extra-Bold</vt:lpstr>
      <vt:lpstr>Core Sans DS 1</vt:lpstr>
      <vt:lpstr>Calibri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Liden &amp; Denz</dc:title>
  <cp:lastModifiedBy>Microsoft Office User</cp:lastModifiedBy>
  <cp:revision>6</cp:revision>
  <dcterms:created xsi:type="dcterms:W3CDTF">2006-08-16T00:00:00Z</dcterms:created>
  <dcterms:modified xsi:type="dcterms:W3CDTF">2022-06-07T10:34:00Z</dcterms:modified>
  <dc:identifier>DAFCWSGwlNI</dc:identifier>
</cp:coreProperties>
</file>